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44" r:id="rId1"/>
  </p:sldMasterIdLst>
  <p:sldIdLst>
    <p:sldId id="256" r:id="rId2"/>
    <p:sldId id="260" r:id="rId3"/>
    <p:sldId id="261" r:id="rId4"/>
    <p:sldId id="262" r:id="rId5"/>
    <p:sldId id="264" r:id="rId6"/>
    <p:sldId id="268" r:id="rId7"/>
    <p:sldId id="269" r:id="rId8"/>
    <p:sldId id="266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0A9B6"/>
    <a:srgbClr val="5AA3B9"/>
    <a:srgbClr val="A9D4AB"/>
    <a:srgbClr val="7BB8B6"/>
    <a:srgbClr val="79B4B2"/>
    <a:srgbClr val="67ADB6"/>
    <a:srgbClr val="82B8B1"/>
    <a:srgbClr val="88BAAF"/>
    <a:srgbClr val="61AAB7"/>
    <a:srgbClr val="AAD6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40" autoAdjust="0"/>
    <p:restoredTop sz="94660"/>
  </p:normalViewPr>
  <p:slideViewPr>
    <p:cSldViewPr snapToGrid="0">
      <p:cViewPr varScale="1">
        <p:scale>
          <a:sx n="86" d="100"/>
          <a:sy n="86" d="100"/>
        </p:scale>
        <p:origin x="51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hdphoto1.wdp>
</file>

<file path=ppt/media/hdphoto2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4DEE06-8CC1-43F8-93A8-7889ACA9E0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7E666B2-1A6E-4AC9-9A6B-961CBE2E16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44E02FE-F348-478E-8BDC-A8AEF92F9E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B3A824-1A51-4B26-AD58-A6D8E14F6C04}" type="datetimeFigureOut">
              <a:rPr lang="en-US" smtClean="0"/>
              <a:t>11/21/2017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B9DB6B-4AAE-4475-8B25-B5D694A1C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B291AC-CAF8-46C3-8C6D-207C468288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613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F0F164-9B73-4711-8829-40789BA49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DBB9218-1B4D-42AA-B87D-C1A000DBE5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B495A4-B122-4F92-931C-A93522E5CA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11/21/2017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F018F6A-9334-4C3C-83D2-52358D4F4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65E2C8F-A3B2-40AA-B95E-AB3CB1098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8098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B132B3B4-9BED-4E87-AD57-E721AD72ADE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29940EB-A7CB-4191-9D14-1EAC520D6B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F5D7ED-E62A-4FB1-9CAA-C4813E0A9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11/21/2017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EE350D8-AE60-413C-B15E-04586B4D5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2CF518-DA57-4D04-8831-72DD7072B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7092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118D907-ED1F-4B67-879D-907BF1E4E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D1B6D4F-47D3-4A6B-BF8C-2F9B2FB52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18288D-50D6-4D98-B86C-2967390DE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11/21/2017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3C4560A-2888-403A-AF54-A62C78FF68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D3E1E3-8D09-4D72-BCB6-91AB1EE509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1499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BA0103-9B78-47E0-BDF0-A5D746DFD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16C87C0-80F2-45B8-92F2-EB2D9C0B58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17D2E1-9AEB-4498-929D-5CF5E3480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11/21/2017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A57712-9573-40DE-86FE-8527C3444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2310AD7-C732-48B5-9E23-206FC4DAF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55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417D99-CB9A-4A84-9B42-14001726F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30F8D18-8B3B-4FEE-8FB0-BDE411F8DD8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70E6EF1-E4F5-429E-BCC5-81A11649EAD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81E4B67-6819-48D4-8CF3-F567C8E7B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11/21/2017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E298A9E-942B-436F-AECB-A5E35A933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3B0F86B-A6A2-4C74-85A9-6E82C8828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4728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D56F9E-1F71-4FD1-ADD1-92A311F78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DA0DB1A-3A4C-4FDF-984E-BC777390D6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9C6D22D-AF14-48E9-9948-20FF8252A3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6C859C7-967F-4DAD-8D5B-24D2F0DB5D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F8BAC64-F912-4637-B42E-E3C611ACF7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622316A-19F3-4510-9F25-5CA127527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11/21/2017</a:t>
            </a:fld>
            <a:endParaRPr lang="en-US" dirty="0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CC81F7A-BD68-4AD6-A8CD-C4153F83C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967AC5D1-1141-4599-8E2F-9596F11A83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19389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07DF62-02DB-47A2-BAC2-4BF9E859FB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D1A05E9-E312-43BA-AEA4-460A51E4C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11/21/2017</a:t>
            </a:fld>
            <a:endParaRPr lang="en-US" dirty="0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FC5C5B7-1798-48C7-B561-CFEBE1DB9B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03BE96A-EDBC-4E25-8BF7-6AE2933C37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258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CE296576-0BE5-49A0-9065-C569D1CE1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11/21/2017</a:t>
            </a:fld>
            <a:endParaRPr lang="en-US" dirty="0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B9A1208-6104-4874-805C-5BCFB790FA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A874480-4EEF-411A-840A-C935F71704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9153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0D26B5A-2A08-4091-8881-71CD56E50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79ACE82-7D50-4682-88BB-F1DCA82BB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F238EA0-1EB7-44B9-98E8-E9CF3A0690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46C910-FA18-4E91-917F-B6AF9769A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11/21/2017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EC249C-A482-4465-A29A-974EBE8A2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B17F3D-6DD1-4DCA-9C37-FD6885E9C9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080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EA5042-8E1C-4B9C-895E-36BBC0C8E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1666D25-8B71-4DCB-B0CF-136F6894DE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CC349E9-B23D-442C-8E06-D0C075901E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DB0BBF5-857B-48D3-B8D9-E793DF0A2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11/21/2017</a:t>
            </a:fld>
            <a:endParaRPr lang="en-US" dirty="0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9BB6B12-F7C2-4263-8DFA-DDF21CA72E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7FE8F07-B746-4127-9062-447B1D081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9841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79AE4CA-5421-45F2-9B7F-6E724BA23A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92A5BAB-2A50-43EB-BD7A-B53D7B5A4D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484C56A-F53D-4AD0-B068-B92E9E5AEEE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11/21/2017</a:t>
            </a:fld>
            <a:endParaRPr 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6A5A4C-DB2F-4A8A-9B28-F7CEFE29CE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EE0348C-6530-4C28-9247-17F987BB44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0992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F037430C-86E0-4DDD-9E20-9AD49FC3A722}"/>
              </a:ext>
            </a:extLst>
          </p:cNvPr>
          <p:cNvGrpSpPr/>
          <p:nvPr/>
        </p:nvGrpSpPr>
        <p:grpSpPr>
          <a:xfrm>
            <a:off x="-1087" y="0"/>
            <a:ext cx="12194174" cy="6858000"/>
            <a:chOff x="0" y="0"/>
            <a:chExt cx="12194174" cy="685800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C4B4218-DF14-44CE-A470-CA6AC2C21462}"/>
                </a:ext>
              </a:extLst>
            </p:cNvPr>
            <p:cNvSpPr/>
            <p:nvPr/>
          </p:nvSpPr>
          <p:spPr>
            <a:xfrm>
              <a:off x="4348" y="0"/>
              <a:ext cx="12189826" cy="6858000"/>
            </a:xfrm>
            <a:prstGeom prst="rect">
              <a:avLst/>
            </a:prstGeom>
            <a:gradFill flip="none" rotWithShape="1">
              <a:gsLst>
                <a:gs pos="22000">
                  <a:srgbClr val="9DCAAC"/>
                </a:gs>
                <a:gs pos="78000">
                  <a:srgbClr val="61AAB7"/>
                </a:gs>
                <a:gs pos="100000">
                  <a:srgbClr val="60A9B6"/>
                </a:gs>
                <a:gs pos="42000">
                  <a:srgbClr val="8ABBAF"/>
                </a:gs>
                <a:gs pos="0">
                  <a:srgbClr val="AAD5AB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9A1F8F41-BE53-4102-9B81-D0A53563E2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68841"/>
            <a:stretch/>
          </p:blipFill>
          <p:spPr>
            <a:xfrm>
              <a:off x="8336549" y="0"/>
              <a:ext cx="3857625" cy="2136913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DA5E6F75-C1C3-4ABD-9DB1-7DB4EB065A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7775" t="76667"/>
            <a:stretch/>
          </p:blipFill>
          <p:spPr>
            <a:xfrm>
              <a:off x="10565296" y="5257800"/>
              <a:ext cx="1628878" cy="1600200"/>
            </a:xfrm>
            <a:prstGeom prst="rect">
              <a:avLst/>
            </a:prstGeom>
            <a:gradFill>
              <a:gsLst>
                <a:gs pos="22000">
                  <a:srgbClr val="A5D2AC"/>
                </a:gs>
                <a:gs pos="78000">
                  <a:srgbClr val="61AAB7"/>
                </a:gs>
                <a:gs pos="100000">
                  <a:srgbClr val="60A9B6"/>
                </a:gs>
                <a:gs pos="42000">
                  <a:srgbClr val="8ABBAF"/>
                </a:gs>
                <a:gs pos="0">
                  <a:srgbClr val="A9D5AC"/>
                </a:gs>
              </a:gsLst>
              <a:lin ang="16200000" scaled="1"/>
            </a:gradFill>
            <a:effectLst>
              <a:softEdge rad="254000"/>
            </a:effectLst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3418CD4-82F3-4CC5-83BD-2328DC3947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8009" r="60607"/>
            <a:stretch/>
          </p:blipFill>
          <p:spPr>
            <a:xfrm>
              <a:off x="0" y="5349875"/>
              <a:ext cx="1519652" cy="1508125"/>
            </a:xfrm>
            <a:prstGeom prst="rect">
              <a:avLst/>
            </a:prstGeom>
            <a:effectLst>
              <a:softEdge rad="127000"/>
            </a:effectLst>
          </p:spPr>
        </p:pic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268D2D7-B1E1-4762-BD61-BF0DB13FEEFD}"/>
              </a:ext>
            </a:extLst>
          </p:cNvPr>
          <p:cNvSpPr/>
          <p:nvPr/>
        </p:nvSpPr>
        <p:spPr>
          <a:xfrm>
            <a:off x="3679638" y="0"/>
            <a:ext cx="4832724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85EF4A3-3C44-4750-BE60-2BFF97EDD5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8394" y="2440609"/>
            <a:ext cx="4455213" cy="720879"/>
          </a:xfrm>
        </p:spPr>
        <p:txBody>
          <a:bodyPr anchor="ctr">
            <a:normAutofit/>
          </a:bodyPr>
          <a:lstStyle/>
          <a:p>
            <a:r>
              <a:rPr lang="en-US" altLang="ko-KR" sz="36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30504000101010101" pitchFamily="18" charset="-127"/>
              </a:rPr>
              <a:t>2D </a:t>
            </a:r>
            <a:r>
              <a:rPr lang="ko-KR" altLang="en-US" sz="36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30504000101010101" pitchFamily="18" charset="-127"/>
              </a:rPr>
              <a:t>게임 프로그래밍</a:t>
            </a:r>
            <a:endParaRPr lang="ko-KR" altLang="en-US" sz="3200" b="1" dirty="0">
              <a:solidFill>
                <a:schemeClr val="accent3">
                  <a:lumMod val="20000"/>
                  <a:lumOff val="80000"/>
                </a:schemeClr>
              </a:solidFill>
              <a:latin typeface="나눔고딕 ExtraBold" panose="020D0904000000000000" pitchFamily="50" charset="-127"/>
              <a:ea typeface="나눔고딕 ExtraBold" panose="020D0904000000000000" pitchFamily="50" charset="-127"/>
              <a:cs typeface="함초롬돋움" panose="02030504000101010101" pitchFamily="18" charset="-127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BBAA0F9-0967-45F8-B8B3-00ECC73024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68393" y="4028746"/>
            <a:ext cx="4455214" cy="455057"/>
          </a:xfrm>
        </p:spPr>
        <p:txBody>
          <a:bodyPr anchor="ctr">
            <a:normAutofit/>
          </a:bodyPr>
          <a:lstStyle/>
          <a:p>
            <a:r>
              <a:rPr lang="ko-KR" altLang="en-US" sz="2000" dirty="0">
                <a:solidFill>
                  <a:schemeClr val="accent3">
                    <a:lumMod val="20000"/>
                    <a:lumOff val="8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게임공학과 </a:t>
            </a:r>
            <a:r>
              <a:rPr lang="en-US" altLang="ko-KR" sz="2000" dirty="0">
                <a:solidFill>
                  <a:schemeClr val="accent3">
                    <a:lumMod val="20000"/>
                    <a:lumOff val="8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2016182032 </a:t>
            </a:r>
            <a:r>
              <a:rPr lang="ko-KR" altLang="en-US" sz="2000" dirty="0" err="1">
                <a:solidFill>
                  <a:schemeClr val="accent3">
                    <a:lumMod val="20000"/>
                    <a:lumOff val="80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이혜리</a:t>
            </a:r>
            <a:endParaRPr lang="ko-KR" altLang="en-US" sz="2000" dirty="0">
              <a:solidFill>
                <a:schemeClr val="accent3">
                  <a:lumMod val="20000"/>
                  <a:lumOff val="80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</p:txBody>
      </p:sp>
      <p:sp>
        <p:nvSpPr>
          <p:cNvPr id="11" name="제목 1">
            <a:extLst>
              <a:ext uri="{FF2B5EF4-FFF2-40B4-BE49-F238E27FC236}">
                <a16:creationId xmlns:a16="http://schemas.microsoft.com/office/drawing/2014/main" id="{DD8A48DD-B806-4427-A7BD-BB6BB630971B}"/>
              </a:ext>
            </a:extLst>
          </p:cNvPr>
          <p:cNvSpPr txBox="1">
            <a:spLocks/>
          </p:cNvSpPr>
          <p:nvPr/>
        </p:nvSpPr>
        <p:spPr>
          <a:xfrm>
            <a:off x="3868394" y="3162549"/>
            <a:ext cx="4455213" cy="6122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2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2</a:t>
            </a:r>
            <a:r>
              <a:rPr lang="ko-KR" altLang="en-US" sz="3200" b="1" dirty="0">
                <a:solidFill>
                  <a:schemeClr val="accent3">
                    <a:lumMod val="20000"/>
                    <a:lumOff val="80000"/>
                  </a:schemeClr>
                </a:solidFill>
                <a:latin typeface="나눔고딕 ExtraBold" panose="020D0904000000000000" pitchFamily="50" charset="-127"/>
                <a:ea typeface="나눔고딕 ExtraBold" panose="020D0904000000000000" pitchFamily="50" charset="-127"/>
              </a:rPr>
              <a:t>차 발표</a:t>
            </a:r>
          </a:p>
        </p:txBody>
      </p:sp>
    </p:spTree>
    <p:extLst>
      <p:ext uri="{BB962C8B-B14F-4D97-AF65-F5344CB8AC3E}">
        <p14:creationId xmlns:p14="http://schemas.microsoft.com/office/powerpoint/2010/main" val="4024669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1B429D2-17C8-4521-8594-3785C42FA5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03533"/>
            <a:ext cx="10515600" cy="3669252"/>
          </a:xfrm>
        </p:spPr>
        <p:txBody>
          <a:bodyPr anchor="t">
            <a:noAutofit/>
          </a:bodyPr>
          <a:lstStyle/>
          <a:p>
            <a:pPr marL="971550" lvl="1" indent="-514350">
              <a:buAutoNum type="arabicPeriod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게임 컨셉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971550" lvl="1" indent="-514350">
              <a:buAutoNum type="arabicPeriod"/>
            </a:pP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971550" lvl="1" indent="-514350">
              <a:buAutoNum type="arabicPeriod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개발 범위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971550" lvl="1" indent="-514350">
              <a:buAutoNum type="arabicPeriod"/>
            </a:pP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971550" lvl="1" indent="-514350">
              <a:buAutoNum type="arabicPeriod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개발 계획 대비 현재 진행 상황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971550" lvl="1" indent="-514350">
              <a:buAutoNum type="arabicPeriod"/>
            </a:pP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971550" lvl="1" indent="-514350">
              <a:buAutoNum type="arabicPeriod"/>
            </a:pPr>
            <a:r>
              <a:rPr lang="en-US" altLang="ko-KR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Github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commits</a:t>
            </a:r>
          </a:p>
          <a:p>
            <a:pPr marL="971550" lvl="1" indent="-514350">
              <a:buAutoNum type="arabicPeriod"/>
            </a:pP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971550" lvl="1" indent="-514350">
              <a:buAutoNum type="arabicPeriod"/>
            </a:pP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게임 실행 영상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  <a:p>
            <a:pPr marL="457200" lvl="1" indent="0">
              <a:buNone/>
            </a:pPr>
            <a:endParaRPr lang="ko-KR" altLang="en-US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  <a:cs typeface="함초롬돋움" panose="02030504000101010101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7ACF3C07-B718-49F3-864E-14E655A2DC78}"/>
              </a:ext>
            </a:extLst>
          </p:cNvPr>
          <p:cNvSpPr/>
          <p:nvPr/>
        </p:nvSpPr>
        <p:spPr>
          <a:xfrm>
            <a:off x="476655" y="0"/>
            <a:ext cx="242436" cy="6858000"/>
          </a:xfrm>
          <a:prstGeom prst="rect">
            <a:avLst/>
          </a:prstGeom>
          <a:gradFill flip="none" rotWithShape="1">
            <a:gsLst>
              <a:gs pos="22000">
                <a:srgbClr val="9DCAAC"/>
              </a:gs>
              <a:gs pos="78000">
                <a:srgbClr val="61AAB7"/>
              </a:gs>
              <a:gs pos="100000">
                <a:srgbClr val="60A9B6"/>
              </a:gs>
              <a:gs pos="42000">
                <a:srgbClr val="8ABBAF"/>
              </a:gs>
              <a:gs pos="0">
                <a:srgbClr val="AAD5AB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2B3D2C04-3E6A-4286-984D-E475FA1D9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5400" dirty="0">
                <a:gradFill>
                  <a:gsLst>
                    <a:gs pos="100000">
                      <a:srgbClr val="60A9B6"/>
                    </a:gs>
                    <a:gs pos="0">
                      <a:srgbClr val="82B8B1"/>
                    </a:gs>
                  </a:gsLst>
                  <a:lin ang="16200000" scaled="1"/>
                </a:gradFill>
                <a:latin typeface="a발레리나" panose="02020600000000000000" pitchFamily="18" charset="-127"/>
                <a:ea typeface="a발레리나" panose="02020600000000000000" pitchFamily="18" charset="-127"/>
                <a:cs typeface="함초롬돋움" panose="02030504000101010101" pitchFamily="18" charset="-127"/>
              </a:rPr>
              <a:t>INDEX</a:t>
            </a:r>
            <a:endParaRPr lang="ko-KR" altLang="en-US" sz="5400" dirty="0">
              <a:gradFill>
                <a:gsLst>
                  <a:gs pos="100000">
                    <a:srgbClr val="60A9B6"/>
                  </a:gs>
                  <a:gs pos="0">
                    <a:srgbClr val="82B8B1"/>
                  </a:gs>
                </a:gsLst>
                <a:lin ang="16200000" scaled="1"/>
              </a:gradFill>
              <a:latin typeface="a발레리나" panose="02020600000000000000" pitchFamily="18" charset="-127"/>
              <a:ea typeface="a발레리나" panose="02020600000000000000" pitchFamily="18" charset="-127"/>
              <a:cs typeface="함초롬돋움" panose="02030504000101010101" pitchFamily="18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F5ED4535-8D68-4DD0-A242-AC70629A67EC}"/>
              </a:ext>
            </a:extLst>
          </p:cNvPr>
          <p:cNvGrpSpPr/>
          <p:nvPr/>
        </p:nvGrpSpPr>
        <p:grpSpPr>
          <a:xfrm>
            <a:off x="7399972" y="1690688"/>
            <a:ext cx="3953828" cy="5167312"/>
            <a:chOff x="7399972" y="1690688"/>
            <a:chExt cx="3953828" cy="5167312"/>
          </a:xfrm>
        </p:grpSpPr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FF95FEE9-9DDF-4025-AB6A-0FE4E5C2367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7344" l="10000" r="94722">
                          <a14:foregroundMark x1="87593" y1="57760" x2="87593" y2="57344"/>
                          <a14:foregroundMark x1="78426" y1="56563" x2="78426" y2="56563"/>
                          <a14:foregroundMark x1="78426" y1="56563" x2="78426" y2="56563"/>
                          <a14:foregroundMark x1="48483" y1="92554" x2="47130" y2="94427"/>
                          <a14:foregroundMark x1="51944" y1="87760" x2="48677" y2="92284"/>
                          <a14:foregroundMark x1="47130" y1="94427" x2="63519" y2="94115"/>
                          <a14:foregroundMark x1="63519" y1="94115" x2="69537" y2="86250"/>
                          <a14:foregroundMark x1="69537" y1="86250" x2="67130" y2="84167"/>
                          <a14:foregroundMark x1="46952" y1="92748" x2="42222" y2="94844"/>
                          <a14:foregroundMark x1="66667" y1="84010" x2="48573" y2="92029"/>
                          <a14:foregroundMark x1="42222" y1="94844" x2="54259" y2="97083"/>
                          <a14:foregroundMark x1="39444" y1="94375" x2="46852" y2="97344"/>
                          <a14:foregroundMark x1="94722" y1="54635" x2="94074" y2="58385"/>
                          <a14:backgroundMark x1="39259" y1="27969" x2="52593" y2="28750"/>
                          <a14:backgroundMark x1="52593" y1="28750" x2="49722" y2="36302"/>
                          <a14:backgroundMark x1="49722" y1="36302" x2="28704" y2="30677"/>
                          <a14:backgroundMark x1="51019" y1="24844" x2="52407" y2="32865"/>
                          <a14:backgroundMark x1="52407" y1="32865" x2="52407" y2="32865"/>
                          <a14:backgroundMark x1="39907" y1="47500" x2="44352" y2="53594"/>
                          <a14:backgroundMark x1="24259" y1="71823" x2="19907" y2="72500"/>
                          <a14:backgroundMark x1="37870" y1="79479" x2="41574" y2="87083"/>
                          <a14:backgroundMark x1="41574" y1="87083" x2="29722" y2="91094"/>
                          <a14:backgroundMark x1="29722" y1="91094" x2="33241" y2="83646"/>
                          <a14:backgroundMark x1="33241" y1="83646" x2="39074" y2="80625"/>
                          <a14:backgroundMark x1="64815" y1="99792" x2="61389" y2="99792"/>
                          <a14:backgroundMark x1="45833" y1="90260" x2="46852" y2="92760"/>
                          <a14:backgroundMark x1="53981" y1="56667" x2="53333" y2="57344"/>
                          <a14:backgroundMark x1="48241" y1="56667" x2="53519" y2="56302"/>
                          <a14:backgroundMark x1="48889" y1="56667" x2="51759" y2="56094"/>
                          <a14:backgroundMark x1="48241" y1="56771" x2="52778" y2="57135"/>
                          <a14:backgroundMark x1="50463" y1="57344" x2="51111" y2="57240"/>
                          <a14:backgroundMark x1="94074" y1="49375" x2="95926" y2="52135"/>
                        </a14:backgroundRemoval>
                      </a14:imgEffect>
                    </a14:imgLayer>
                  </a14:imgProps>
                </a:ext>
              </a:extLst>
            </a:blip>
            <a:srcRect l="23842" t="44013"/>
            <a:stretch/>
          </p:blipFill>
          <p:spPr>
            <a:xfrm>
              <a:off x="7399973" y="1690688"/>
              <a:ext cx="3953827" cy="5167312"/>
            </a:xfrm>
            <a:prstGeom prst="rect">
              <a:avLst/>
            </a:prstGeom>
            <a:effectLst>
              <a:glow>
                <a:schemeClr val="bg1">
                  <a:alpha val="40000"/>
                </a:schemeClr>
              </a:glow>
              <a:softEdge rad="76200"/>
            </a:effectLst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5C424DA7-1760-4CC3-8D44-226E17C7BB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10000" b="97344" l="10000" r="94722">
                          <a14:foregroundMark x1="87593" y1="57760" x2="87593" y2="57344"/>
                          <a14:foregroundMark x1="78426" y1="56563" x2="78426" y2="56563"/>
                          <a14:foregroundMark x1="78426" y1="56563" x2="78426" y2="56563"/>
                          <a14:foregroundMark x1="48483" y1="92554" x2="47130" y2="94427"/>
                          <a14:foregroundMark x1="51944" y1="87760" x2="48677" y2="92284"/>
                          <a14:foregroundMark x1="47130" y1="94427" x2="63519" y2="94115"/>
                          <a14:foregroundMark x1="63519" y1="94115" x2="69537" y2="86250"/>
                          <a14:foregroundMark x1="69537" y1="86250" x2="67130" y2="84167"/>
                          <a14:foregroundMark x1="46952" y1="92748" x2="42222" y2="94844"/>
                          <a14:foregroundMark x1="66667" y1="84010" x2="48573" y2="92029"/>
                          <a14:foregroundMark x1="42222" y1="94844" x2="54259" y2="97083"/>
                          <a14:foregroundMark x1="39444" y1="94375" x2="46852" y2="97344"/>
                          <a14:foregroundMark x1="94722" y1="54635" x2="94074" y2="58385"/>
                          <a14:backgroundMark x1="39259" y1="27969" x2="52593" y2="28750"/>
                          <a14:backgroundMark x1="52593" y1="28750" x2="49722" y2="36302"/>
                          <a14:backgroundMark x1="49722" y1="36302" x2="28704" y2="30677"/>
                          <a14:backgroundMark x1="51019" y1="24844" x2="52407" y2="32865"/>
                          <a14:backgroundMark x1="52407" y1="32865" x2="52407" y2="32865"/>
                          <a14:backgroundMark x1="39907" y1="47500" x2="44352" y2="53594"/>
                          <a14:backgroundMark x1="24259" y1="71823" x2="19907" y2="72500"/>
                          <a14:backgroundMark x1="37870" y1="79479" x2="41574" y2="87083"/>
                          <a14:backgroundMark x1="41574" y1="87083" x2="29722" y2="91094"/>
                          <a14:backgroundMark x1="29722" y1="91094" x2="33241" y2="83646"/>
                          <a14:backgroundMark x1="33241" y1="83646" x2="39074" y2="80625"/>
                          <a14:backgroundMark x1="64815" y1="99792" x2="61389" y2="99792"/>
                          <a14:backgroundMark x1="45833" y1="90260" x2="46852" y2="92760"/>
                          <a14:backgroundMark x1="53981" y1="56667" x2="53333" y2="57344"/>
                          <a14:backgroundMark x1="48241" y1="56667" x2="53519" y2="56302"/>
                          <a14:backgroundMark x1="48889" y1="56667" x2="51759" y2="56094"/>
                          <a14:backgroundMark x1="48241" y1="56771" x2="52778" y2="57135"/>
                          <a14:backgroundMark x1="50463" y1="57344" x2="51111" y2="57240"/>
                          <a14:backgroundMark x1="94074" y1="49375" x2="95926" y2="52135"/>
                        </a14:backgroundRemoval>
                      </a14:imgEffect>
                    </a14:imgLayer>
                  </a14:imgProps>
                </a:ext>
              </a:extLst>
            </a:blip>
            <a:srcRect l="23842" t="74653" b="1"/>
            <a:stretch/>
          </p:blipFill>
          <p:spPr>
            <a:xfrm>
              <a:off x="7399972" y="4518660"/>
              <a:ext cx="3953827" cy="2339340"/>
            </a:xfrm>
            <a:prstGeom prst="rect">
              <a:avLst/>
            </a:prstGeom>
            <a:effectLst>
              <a:softEdge rad="0"/>
            </a:effectLst>
          </p:spPr>
        </p:pic>
      </p:grpSp>
    </p:spTree>
    <p:extLst>
      <p:ext uri="{BB962C8B-B14F-4D97-AF65-F5344CB8AC3E}">
        <p14:creationId xmlns:p14="http://schemas.microsoft.com/office/powerpoint/2010/main" val="4182587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:a16="http://schemas.microsoft.com/office/drawing/2014/main" id="{F76C31EF-A5C1-4362-A85F-32418CE15D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219"/>
          <a:stretch/>
        </p:blipFill>
        <p:spPr>
          <a:xfrm>
            <a:off x="7474998" y="0"/>
            <a:ext cx="4717003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0AAEE170-4767-471C-8880-BF6039AE8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gradFill>
                  <a:gsLst>
                    <a:gs pos="100000">
                      <a:srgbClr val="60A9B6"/>
                    </a:gs>
                    <a:gs pos="0">
                      <a:srgbClr val="82B8B1"/>
                    </a:gs>
                  </a:gsLst>
                  <a:lin ang="162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30504000101010101" pitchFamily="18" charset="-127"/>
              </a:rPr>
              <a:t>게임 컨셉</a:t>
            </a:r>
            <a:endParaRPr lang="ko-KR" altLang="en-US" dirty="0">
              <a:gradFill>
                <a:gsLst>
                  <a:gs pos="100000">
                    <a:srgbClr val="60A9B6"/>
                  </a:gs>
                  <a:gs pos="0">
                    <a:srgbClr val="82B8B1"/>
                  </a:gs>
                </a:gsLst>
                <a:lin ang="162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842CBAA-5778-4A20-8A17-95A698127FAA}"/>
              </a:ext>
            </a:extLst>
          </p:cNvPr>
          <p:cNvSpPr/>
          <p:nvPr/>
        </p:nvSpPr>
        <p:spPr>
          <a:xfrm>
            <a:off x="476655" y="0"/>
            <a:ext cx="242436" cy="6858000"/>
          </a:xfrm>
          <a:prstGeom prst="rect">
            <a:avLst/>
          </a:prstGeom>
          <a:gradFill flip="none" rotWithShape="1">
            <a:gsLst>
              <a:gs pos="22000">
                <a:srgbClr val="9DCAAC"/>
              </a:gs>
              <a:gs pos="78000">
                <a:srgbClr val="61AAB7"/>
              </a:gs>
              <a:gs pos="100000">
                <a:srgbClr val="60A9B6"/>
              </a:gs>
              <a:gs pos="42000">
                <a:srgbClr val="8ABBAF"/>
              </a:gs>
              <a:gs pos="0">
                <a:srgbClr val="AAD5AB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내용 개체 틀 2">
            <a:extLst>
              <a:ext uri="{FF2B5EF4-FFF2-40B4-BE49-F238E27FC236}">
                <a16:creationId xmlns:a16="http://schemas.microsoft.com/office/drawing/2014/main" id="{08EFE445-E659-4CE6-A4DA-4BF96C78169F}"/>
              </a:ext>
            </a:extLst>
          </p:cNvPr>
          <p:cNvSpPr txBox="1">
            <a:spLocks/>
          </p:cNvSpPr>
          <p:nvPr/>
        </p:nvSpPr>
        <p:spPr>
          <a:xfrm>
            <a:off x="838200" y="2803124"/>
            <a:ext cx="6517689" cy="21040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None/>
            </a:pP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적을 때려눕혀라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! 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용의 공격과 장애물을 피해라</a:t>
            </a:r>
            <a:r>
              <a:rPr lang="en-US" altLang="ko-KR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! </a:t>
            </a:r>
          </a:p>
          <a:p>
            <a:pPr marL="0" indent="0" algn="ctr">
              <a:lnSpc>
                <a:spcPct val="150000"/>
              </a:lnSpc>
              <a:buNone/>
            </a:pPr>
            <a:r>
              <a:rPr lang="ko-KR" altLang="en-US" sz="2400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그리고</a:t>
            </a:r>
            <a:r>
              <a:rPr lang="ko-KR" altLang="en-US" dirty="0">
                <a:solidFill>
                  <a:srgbClr val="60A9B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 </a:t>
            </a:r>
            <a:r>
              <a:rPr lang="ko-KR" altLang="en-US" b="1" dirty="0">
                <a:solidFill>
                  <a:srgbClr val="60A9B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탑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을 </a:t>
            </a:r>
            <a:r>
              <a:rPr lang="ko-KR" altLang="en-US" b="1" dirty="0">
                <a:solidFill>
                  <a:srgbClr val="60A9B6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탈출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하라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  <a:cs typeface="함초롬돋움" panose="02030504000101010101" pitchFamily="18" charset="-127"/>
              </a:rPr>
              <a:t>!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:a16="http://schemas.microsoft.com/office/drawing/2014/main" id="{2908C54E-BEDB-4CA8-997C-2249C10EA0D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8287" b="61917" l="10000" r="90000">
                        <a14:foregroundMark x1="25370" y1="46510" x2="30833" y2="46927"/>
                        <a14:foregroundMark x1="28056" y1="47240" x2="28056" y2="50729"/>
                        <a14:foregroundMark x1="34603" y1="53476" x2="34630" y2="54323"/>
                        <a14:foregroundMark x1="34444" y1="48385" x2="34471" y2="49254"/>
                        <a14:foregroundMark x1="37634" y1="51007" x2="39537" y2="48906"/>
                        <a14:foregroundMark x1="34630" y1="54323" x2="35387" y2="53487"/>
                        <a14:foregroundMark x1="39537" y1="48906" x2="32778" y2="48698"/>
                        <a14:foregroundMark x1="45460" y1="53631" x2="46111" y2="54583"/>
                        <a14:foregroundMark x1="41944" y1="48490" x2="44534" y2="52277"/>
                        <a14:foregroundMark x1="52277" y1="51229" x2="54537" y2="50000"/>
                        <a14:foregroundMark x1="47322" y1="53924" x2="49614" y2="52678"/>
                        <a14:foregroundMark x1="46111" y1="54583" x2="46981" y2="54110"/>
                        <a14:foregroundMark x1="54537" y1="50000" x2="54352" y2="48281"/>
                        <a14:foregroundMark x1="63518" y1="44844" x2="66828" y2="44801"/>
                        <a14:foregroundMark x1="60487" y1="44882" x2="61967" y2="44863"/>
                        <a14:foregroundMark x1="53913" y1="44967" x2="56550" y2="44933"/>
                        <a14:foregroundMark x1="42957" y1="45108" x2="45478" y2="45076"/>
                        <a14:foregroundMark x1="35851" y1="45199" x2="38865" y2="45161"/>
                        <a14:foregroundMark x1="55006" y1="44606" x2="49469" y2="44523"/>
                        <a14:foregroundMark x1="61789" y1="44707" x2="60487" y2="44688"/>
                        <a14:backgroundMark x1="35741" y1="44219" x2="35741" y2="44792"/>
                        <a14:backgroundMark x1="35741" y1="44375" x2="35741" y2="45104"/>
                        <a14:backgroundMark x1="45278" y1="52083" x2="45926" y2="51771"/>
                        <a14:backgroundMark x1="47500" y1="43750" x2="47500" y2="45000"/>
                        <a14:backgroundMark x1="46019" y1="45052" x2="48056" y2="45052"/>
                        <a14:backgroundMark x1="42593" y1="44375" x2="43704" y2="44583"/>
                        <a14:backgroundMark x1="43704" y1="44583" x2="43704" y2="44688"/>
                        <a14:backgroundMark x1="42315" y1="44063" x2="42407" y2="44688"/>
                        <a14:backgroundMark x1="40833" y1="44271" x2="40833" y2="45521"/>
                        <a14:backgroundMark x1="32685" y1="44271" x2="34074" y2="44271"/>
                        <a14:backgroundMark x1="34167" y1="44271" x2="34167" y2="44479"/>
                        <a14:backgroundMark x1="35463" y1="45156" x2="35741" y2="45260"/>
                        <a14:backgroundMark x1="35833" y1="45104" x2="36019" y2="45156"/>
                        <a14:backgroundMark x1="35741" y1="49271" x2="35556" y2="53490"/>
                        <a14:backgroundMark x1="35556" y1="53333" x2="35278" y2="53490"/>
                        <a14:backgroundMark x1="44630" y1="52240" x2="45926" y2="53125"/>
                        <a14:backgroundMark x1="50370" y1="51354" x2="51389" y2="51198"/>
                        <a14:backgroundMark x1="51574" y1="51771" x2="50463" y2="52917"/>
                        <a14:backgroundMark x1="51481" y1="51354" x2="51852" y2="52083"/>
                        <a14:backgroundMark x1="45833" y1="53385" x2="45556" y2="53594"/>
                        <a14:backgroundMark x1="45093" y1="53125" x2="45370" y2="53646"/>
                        <a14:backgroundMark x1="44444" y1="51927" x2="44444" y2="52396"/>
                        <a14:backgroundMark x1="45648" y1="53594" x2="45648" y2="53854"/>
                        <a14:backgroundMark x1="67963" y1="44896" x2="67130" y2="44844"/>
                        <a14:backgroundMark x1="67870" y1="44740" x2="66759" y2="44740"/>
                        <a14:backgroundMark x1="63519" y1="44844" x2="61944" y2="44844"/>
                        <a14:backgroundMark x1="67130" y1="44896" x2="66574" y2="44948"/>
                        <a14:backgroundMark x1="63241" y1="44531" x2="63241" y2="44740"/>
                        <a14:backgroundMark x1="65000" y1="44115" x2="64907" y2="44583"/>
                        <a14:backgroundMark x1="60370" y1="44063" x2="60370" y2="44688"/>
                        <a14:backgroundMark x1="58519" y1="44010" x2="58519" y2="44948"/>
                        <a14:backgroundMark x1="56852" y1="44063" x2="57130" y2="45104"/>
                        <a14:backgroundMark x1="53981" y1="43958" x2="53981" y2="44271"/>
                        <a14:backgroundMark x1="51944" y1="43750" x2="51944" y2="45052"/>
                        <a14:backgroundMark x1="50278" y1="44323" x2="50278" y2="45104"/>
                        <a14:backgroundMark x1="46204" y1="45260" x2="45556" y2="45156"/>
                        <a14:backgroundMark x1="37685" y1="44948" x2="37593" y2="45104"/>
                        <a14:backgroundMark x1="43704" y1="44740" x2="43704" y2="44948"/>
                        <a14:backgroundMark x1="43981" y1="44896" x2="43981" y2="45052"/>
                        <a14:backgroundMark x1="43796" y1="44948" x2="43796" y2="45052"/>
                      </a14:backgroundRemoval>
                    </a14:imgEffect>
                  </a14:imgLayer>
                </a14:imgProps>
              </a:ext>
            </a:extLst>
          </a:blip>
          <a:srcRect t="35333" b="35129"/>
          <a:stretch/>
        </p:blipFill>
        <p:spPr>
          <a:xfrm>
            <a:off x="7474999" y="1187704"/>
            <a:ext cx="4717002" cy="2490186"/>
          </a:xfrm>
          <a:prstGeom prst="rect">
            <a:avLst/>
          </a:prstGeom>
          <a:effectLst>
            <a:glow rad="25400">
              <a:srgbClr val="7BB8B6">
                <a:alpha val="73000"/>
              </a:srgbClr>
            </a:glow>
            <a:softEdge rad="12700"/>
          </a:effectLst>
        </p:spPr>
      </p:pic>
    </p:spTree>
    <p:extLst>
      <p:ext uri="{BB962C8B-B14F-4D97-AF65-F5344CB8AC3E}">
        <p14:creationId xmlns:p14="http://schemas.microsoft.com/office/powerpoint/2010/main" val="2869804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AEE170-4767-471C-8880-BF6039AE88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ko-KR" altLang="en-US" dirty="0">
                <a:gradFill>
                  <a:gsLst>
                    <a:gs pos="100000">
                      <a:srgbClr val="60A9B6"/>
                    </a:gs>
                    <a:gs pos="0">
                      <a:srgbClr val="82B8B1"/>
                    </a:gs>
                  </a:gsLst>
                  <a:lin ang="162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30504000101010101" pitchFamily="18" charset="-127"/>
              </a:rPr>
              <a:t>개발 범위</a:t>
            </a:r>
            <a:endParaRPr lang="ko-KR" altLang="en-US" dirty="0">
              <a:gradFill>
                <a:gsLst>
                  <a:gs pos="100000">
                    <a:srgbClr val="60A9B6"/>
                  </a:gs>
                  <a:gs pos="0">
                    <a:srgbClr val="82B8B1"/>
                  </a:gs>
                </a:gsLst>
                <a:lin ang="162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842CBAA-5778-4A20-8A17-95A698127FAA}"/>
              </a:ext>
            </a:extLst>
          </p:cNvPr>
          <p:cNvSpPr/>
          <p:nvPr/>
        </p:nvSpPr>
        <p:spPr>
          <a:xfrm>
            <a:off x="476655" y="0"/>
            <a:ext cx="242436" cy="6858000"/>
          </a:xfrm>
          <a:prstGeom prst="rect">
            <a:avLst/>
          </a:prstGeom>
          <a:gradFill flip="none" rotWithShape="1">
            <a:gsLst>
              <a:gs pos="22000">
                <a:srgbClr val="9DCAAC"/>
              </a:gs>
              <a:gs pos="78000">
                <a:srgbClr val="61AAB7"/>
              </a:gs>
              <a:gs pos="100000">
                <a:srgbClr val="60A9B6"/>
              </a:gs>
              <a:gs pos="42000">
                <a:srgbClr val="8ABBAF"/>
              </a:gs>
              <a:gs pos="0">
                <a:srgbClr val="AAD5AB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14" name="표 13">
            <a:extLst>
              <a:ext uri="{FF2B5EF4-FFF2-40B4-BE49-F238E27FC236}">
                <a16:creationId xmlns:a16="http://schemas.microsoft.com/office/drawing/2014/main" id="{3ABB29E2-4E4C-4BFD-BCFD-3417C30BFD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7539081"/>
              </p:ext>
            </p:extLst>
          </p:nvPr>
        </p:nvGraphicFramePr>
        <p:xfrm>
          <a:off x="838198" y="1690686"/>
          <a:ext cx="11217678" cy="499967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99840">
                  <a:extLst>
                    <a:ext uri="{9D8B030D-6E8A-4147-A177-3AD203B41FA5}">
                      <a16:colId xmlns:a16="http://schemas.microsoft.com/office/drawing/2014/main" val="4209149323"/>
                    </a:ext>
                  </a:extLst>
                </a:gridCol>
                <a:gridCol w="9517838">
                  <a:extLst>
                    <a:ext uri="{9D8B030D-6E8A-4147-A177-3AD203B41FA5}">
                      <a16:colId xmlns:a16="http://schemas.microsoft.com/office/drawing/2014/main" val="2003600734"/>
                    </a:ext>
                  </a:extLst>
                </a:gridCol>
              </a:tblGrid>
              <a:tr h="4236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내용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범위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8520569"/>
                  </a:ext>
                </a:extLst>
              </a:tr>
              <a:tr h="4236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 컨트롤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좌우 이동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낙하 총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3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방향 이동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58784"/>
                  </a:ext>
                </a:extLst>
              </a:tr>
              <a:tr h="4236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 기술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왼쪽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오른쪽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아래쪽 공격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9389939"/>
                  </a:ext>
                </a:extLst>
              </a:tr>
              <a:tr h="4236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맵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1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2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2287537"/>
                  </a:ext>
                </a:extLst>
              </a:tr>
              <a:tr h="107881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적 </a:t>
                      </a:r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AI</a:t>
                      </a:r>
                      <a:endParaRPr lang="ko-KR" altLang="en-US" b="1" dirty="0">
                        <a:ln>
                          <a:noFill/>
                        </a:ln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1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 적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: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좌우 이동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공격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2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 적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: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 방향 따라 이동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공격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용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: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일정 시간 머물러 있으면 행 단위로 공격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가시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: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충돌 시 게임 오버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3269118"/>
                  </a:ext>
                </a:extLst>
              </a:tr>
              <a:tr h="42365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난이도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층이 올라갈수록 증가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적 난이도 증가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맵 길이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증가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)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0454218"/>
                  </a:ext>
                </a:extLst>
              </a:tr>
              <a:tr h="83222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게임 기능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충돌 시 사망하고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 목표 지점에 도달하면 다음 층으로 이동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벽 부수기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 적 처치 시 점수 증가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6305800"/>
                  </a:ext>
                </a:extLst>
              </a:tr>
              <a:tr h="58564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사운드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배경 음악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1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개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공격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벽 부수기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사망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이펙트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 3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개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 </a:t>
                      </a:r>
                      <a:endParaRPr lang="ko-KR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75229166"/>
                  </a:ext>
                </a:extLst>
              </a:tr>
              <a:tr h="384735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애니메이션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적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용의 이동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공격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사망 애니메이션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53140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28917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AEE170-4767-471C-8880-BF6039AE8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gradFill>
                  <a:gsLst>
                    <a:gs pos="100000">
                      <a:srgbClr val="60A9B6"/>
                    </a:gs>
                    <a:gs pos="0">
                      <a:srgbClr val="82B8B1"/>
                    </a:gs>
                  </a:gsLst>
                  <a:lin ang="162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30504000101010101" pitchFamily="18" charset="-127"/>
              </a:rPr>
              <a:t>개발 계획 대비 현재 진행 상황</a:t>
            </a:r>
            <a:endParaRPr lang="ko-KR" altLang="en-US" sz="3200" dirty="0">
              <a:gradFill>
                <a:gsLst>
                  <a:gs pos="100000">
                    <a:srgbClr val="60A9B6"/>
                  </a:gs>
                  <a:gs pos="0">
                    <a:srgbClr val="82B8B1"/>
                  </a:gs>
                </a:gsLst>
                <a:lin ang="16200000" scaled="1"/>
              </a:gradFill>
              <a:latin typeface="나눔고딕 ExtraBold" panose="020D0904000000000000" pitchFamily="50" charset="-127"/>
              <a:ea typeface="나눔고딕 ExtraBold" panose="020D0904000000000000" pitchFamily="50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842CBAA-5778-4A20-8A17-95A698127FAA}"/>
              </a:ext>
            </a:extLst>
          </p:cNvPr>
          <p:cNvSpPr/>
          <p:nvPr/>
        </p:nvSpPr>
        <p:spPr>
          <a:xfrm>
            <a:off x="476655" y="0"/>
            <a:ext cx="242436" cy="6858000"/>
          </a:xfrm>
          <a:prstGeom prst="rect">
            <a:avLst/>
          </a:prstGeom>
          <a:gradFill flip="none" rotWithShape="1">
            <a:gsLst>
              <a:gs pos="22000">
                <a:srgbClr val="9DCAAC"/>
              </a:gs>
              <a:gs pos="78000">
                <a:srgbClr val="61AAB7"/>
              </a:gs>
              <a:gs pos="100000">
                <a:srgbClr val="60A9B6"/>
              </a:gs>
              <a:gs pos="42000">
                <a:srgbClr val="8ABBAF"/>
              </a:gs>
              <a:gs pos="0">
                <a:srgbClr val="AAD5AB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aphicFrame>
        <p:nvGraphicFramePr>
          <p:cNvPr id="5" name="표 4">
            <a:extLst>
              <a:ext uri="{FF2B5EF4-FFF2-40B4-BE49-F238E27FC236}">
                <a16:creationId xmlns:a16="http://schemas.microsoft.com/office/drawing/2014/main" id="{973BE205-35AC-4A27-8C54-4AF0D5D4FED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13825962"/>
              </p:ext>
            </p:extLst>
          </p:nvPr>
        </p:nvGraphicFramePr>
        <p:xfrm>
          <a:off x="838200" y="1690688"/>
          <a:ext cx="11217679" cy="49987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972845">
                  <a:extLst>
                    <a:ext uri="{9D8B030D-6E8A-4147-A177-3AD203B41FA5}">
                      <a16:colId xmlns:a16="http://schemas.microsoft.com/office/drawing/2014/main" val="4209149323"/>
                    </a:ext>
                  </a:extLst>
                </a:gridCol>
                <a:gridCol w="5122417">
                  <a:extLst>
                    <a:ext uri="{9D8B030D-6E8A-4147-A177-3AD203B41FA5}">
                      <a16:colId xmlns:a16="http://schemas.microsoft.com/office/drawing/2014/main" val="3184380791"/>
                    </a:ext>
                  </a:extLst>
                </a:gridCol>
                <a:gridCol w="5122417">
                  <a:extLst>
                    <a:ext uri="{9D8B030D-6E8A-4147-A177-3AD203B41FA5}">
                      <a16:colId xmlns:a16="http://schemas.microsoft.com/office/drawing/2014/main" val="2104568846"/>
                    </a:ext>
                  </a:extLst>
                </a:gridCol>
              </a:tblGrid>
              <a:tr h="35138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ko-KR" altLang="en-US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계획</a:t>
                      </a:r>
                      <a:endParaRPr lang="en-US" altLang="ko-KR" sz="18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ctr" latinLnBrk="1">
                        <a:buNone/>
                      </a:pPr>
                      <a:r>
                        <a:rPr lang="ko-KR" altLang="en-US" sz="1800" b="1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결과</a:t>
                      </a:r>
                      <a:endParaRPr lang="en-US" altLang="ko-KR" sz="1800" b="1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27883569"/>
                  </a:ext>
                </a:extLst>
              </a:tr>
              <a:tr h="7027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1</a:t>
                      </a:r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기본적인 이미지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 err="1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스프라이트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 이미지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사운드 수집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추가 리소스는 필요할 때마다 수집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)</a:t>
                      </a: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충돌체크 하기 위한 벽 구현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(5X5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크기의 맵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)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None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(100%)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기본적인 리소스 수집 완료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.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충돌체크 벽 구현 완료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.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05458784"/>
                  </a:ext>
                </a:extLst>
              </a:tr>
              <a:tr h="4977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2</a:t>
                      </a:r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캐릭터의 이동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공격 구현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벽과의 충돌체크 처리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None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(100%)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캐릭터의 이동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공격 구현 완료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.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벽과의 충동체크 처리 완료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.</a:t>
                      </a:r>
                      <a:endParaRPr lang="ko-KR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9389939"/>
                  </a:ext>
                </a:extLst>
              </a:tr>
              <a:tr h="4977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3</a:t>
                      </a:r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1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 적의 이동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공격 구현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벽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캐릭터와의 충돌체크 처리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캐릭터와 충돌 시 캐릭터 제거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)</a:t>
                      </a:r>
                      <a:endParaRPr lang="ko-KR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None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(100%) 1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 적의 이동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공격 구현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.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벽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캐릭터와의 충돌체크 처리 완료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. (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캐릭터가 공격 할 땐 적 제거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캐릭터가 이동 할 땐 캐릭터 제거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)</a:t>
                      </a:r>
                      <a:endParaRPr lang="ko-KR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2287537"/>
                  </a:ext>
                </a:extLst>
              </a:tr>
              <a:tr h="4977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4</a:t>
                      </a:r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1~3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주차 구현하지 못한 부분 보안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1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 맵 구현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None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(100%) 1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 맵 구현 완료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.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93269118"/>
                  </a:ext>
                </a:extLst>
              </a:tr>
              <a:tr h="497788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5</a:t>
                      </a:r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다음 층으로 이동하는 구간 구현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2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 맵 구현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None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(100%)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다음 층으로 이동하는 구간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2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 맵 구현 완료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.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36667460"/>
                  </a:ext>
                </a:extLst>
              </a:tr>
              <a:tr h="7027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6</a:t>
                      </a:r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2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층 적의 이동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공격 구현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용의 이동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공격 구현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  <a:p>
                      <a:pPr marL="342900" marR="0" lvl="0" indent="-34290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AutoNum type="arabicPeriod"/>
                        <a:tabLst/>
                        <a:defRPr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벽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캐릭터와의 충돌체크 처리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캐릭터와 충돌 시 캐릭터 제거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)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3252063"/>
                  </a:ext>
                </a:extLst>
              </a:tr>
              <a:tr h="702759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7</a:t>
                      </a:r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장애물 구현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및 충돌체크 처리 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(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위에서 부딪히면 게임 오버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,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옆에서 공격하면 삭제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)</a:t>
                      </a:r>
                    </a:p>
                    <a:p>
                      <a:pPr marL="342900" indent="-342900" algn="l" latinLnBrk="1">
                        <a:buAutoNum type="arabicPeriod"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사운드 구현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None/>
                      </a:pP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(50%) </a:t>
                      </a: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장애물 구현 및 충돌체크 처리 완료</a:t>
                      </a:r>
                      <a:r>
                        <a:rPr lang="en-US" altLang="ko-KR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.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2291250"/>
                  </a:ext>
                </a:extLst>
              </a:tr>
              <a:tr h="3513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8</a:t>
                      </a:r>
                      <a:r>
                        <a:rPr lang="ko-KR" altLang="en-US" b="1" dirty="0">
                          <a:ln>
                            <a:noFill/>
                          </a:ln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주차</a:t>
                      </a: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9D4AB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None/>
                      </a:pPr>
                      <a:r>
                        <a:rPr lang="ko-KR" altLang="en-US" sz="1400" dirty="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  <a:latin typeface="나눔바른고딕" panose="020B0603020101020101" pitchFamily="50" charset="-127"/>
                          <a:ea typeface="나눔바른고딕" panose="020B0603020101020101" pitchFamily="50" charset="-127"/>
                          <a:cs typeface="함초롬돋움" panose="02030504000101010101" pitchFamily="18" charset="-127"/>
                        </a:rPr>
                        <a:t>최종 점검 및 릴리즈</a:t>
                      </a: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indent="0" algn="l" latinLnBrk="1">
                        <a:buNone/>
                      </a:pPr>
                      <a:endParaRPr lang="en-US" altLang="ko-KR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나눔바른고딕" panose="020B0603020101020101" pitchFamily="50" charset="-127"/>
                        <a:ea typeface="나눔바른고딕" panose="020B0603020101020101" pitchFamily="50" charset="-127"/>
                        <a:cs typeface="함초롬돋움" panose="02030504000101010101" pitchFamily="18" charset="-127"/>
                      </a:endParaRPr>
                    </a:p>
                  </a:txBody>
                  <a:tcPr anchor="ctr">
                    <a:lnL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79B4B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238869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9712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CD56A74-F6F0-4DC0-9953-944DD79595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00" t="6682" r="4500" b="4124"/>
          <a:stretch/>
        </p:blipFill>
        <p:spPr>
          <a:xfrm>
            <a:off x="838199" y="1690688"/>
            <a:ext cx="10877145" cy="4802187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7ACF3C07-B718-49F3-864E-14E655A2DC78}"/>
              </a:ext>
            </a:extLst>
          </p:cNvPr>
          <p:cNvSpPr/>
          <p:nvPr/>
        </p:nvSpPr>
        <p:spPr>
          <a:xfrm>
            <a:off x="476655" y="0"/>
            <a:ext cx="242436" cy="6858000"/>
          </a:xfrm>
          <a:prstGeom prst="rect">
            <a:avLst/>
          </a:prstGeom>
          <a:gradFill flip="none" rotWithShape="1">
            <a:gsLst>
              <a:gs pos="22000">
                <a:srgbClr val="9DCAAC"/>
              </a:gs>
              <a:gs pos="78000">
                <a:srgbClr val="61AAB7"/>
              </a:gs>
              <a:gs pos="100000">
                <a:srgbClr val="60A9B6"/>
              </a:gs>
              <a:gs pos="42000">
                <a:srgbClr val="8ABBAF"/>
              </a:gs>
              <a:gs pos="0">
                <a:srgbClr val="AAD5AB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2B3D2C04-3E6A-4286-984D-E475FA1D98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altLang="ko-KR" sz="4800" dirty="0" err="1">
                <a:gradFill>
                  <a:gsLst>
                    <a:gs pos="100000">
                      <a:srgbClr val="60A9B6"/>
                    </a:gs>
                    <a:gs pos="0">
                      <a:srgbClr val="82B8B1"/>
                    </a:gs>
                  </a:gsLst>
                  <a:lin ang="16200000" scaled="1"/>
                </a:gradFill>
                <a:latin typeface="a발레리나" panose="02020600000000000000" pitchFamily="18" charset="-127"/>
                <a:ea typeface="a발레리나" panose="02020600000000000000" pitchFamily="18" charset="-127"/>
                <a:cs typeface="함초롬돋움" panose="02030504000101010101" pitchFamily="18" charset="-127"/>
              </a:rPr>
              <a:t>Gitbub</a:t>
            </a:r>
            <a:r>
              <a:rPr lang="en-US" altLang="ko-KR" sz="4800" dirty="0">
                <a:gradFill>
                  <a:gsLst>
                    <a:gs pos="100000">
                      <a:srgbClr val="60A9B6"/>
                    </a:gs>
                    <a:gs pos="0">
                      <a:srgbClr val="82B8B1"/>
                    </a:gs>
                  </a:gsLst>
                  <a:lin ang="16200000" scaled="1"/>
                </a:gradFill>
                <a:latin typeface="a발레리나" panose="02020600000000000000" pitchFamily="18" charset="-127"/>
                <a:ea typeface="a발레리나" panose="02020600000000000000" pitchFamily="18" charset="-127"/>
                <a:cs typeface="함초롬돋움" panose="02030504000101010101" pitchFamily="18" charset="-127"/>
              </a:rPr>
              <a:t> commits</a:t>
            </a:r>
            <a:endParaRPr lang="ko-KR" altLang="en-US" sz="4800" dirty="0">
              <a:gradFill>
                <a:gsLst>
                  <a:gs pos="100000">
                    <a:srgbClr val="60A9B6"/>
                  </a:gs>
                  <a:gs pos="0">
                    <a:srgbClr val="82B8B1"/>
                  </a:gs>
                </a:gsLst>
                <a:lin ang="16200000" scaled="1"/>
              </a:gradFill>
              <a:latin typeface="a발레리나" panose="02020600000000000000" pitchFamily="18" charset="-127"/>
              <a:ea typeface="a발레리나" panose="02020600000000000000" pitchFamily="18" charset="-127"/>
              <a:cs typeface="함초롬돋움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99630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AAEE170-4767-471C-8880-BF6039AE88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>
                <a:gradFill>
                  <a:gsLst>
                    <a:gs pos="100000">
                      <a:srgbClr val="60A9B6"/>
                    </a:gs>
                    <a:gs pos="0">
                      <a:srgbClr val="82B8B1"/>
                    </a:gs>
                  </a:gsLst>
                  <a:lin ang="16200000" scaled="1"/>
                </a:gradFill>
                <a:latin typeface="나눔고딕 ExtraBold" panose="020D0904000000000000" pitchFamily="50" charset="-127"/>
                <a:ea typeface="나눔고딕 ExtraBold" panose="020D0904000000000000" pitchFamily="50" charset="-127"/>
                <a:cs typeface="함초롬돋움" panose="02030504000101010101" pitchFamily="18" charset="-127"/>
              </a:rPr>
              <a:t>게임 실행 영상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842CBAA-5778-4A20-8A17-95A698127FAA}"/>
              </a:ext>
            </a:extLst>
          </p:cNvPr>
          <p:cNvSpPr/>
          <p:nvPr/>
        </p:nvSpPr>
        <p:spPr>
          <a:xfrm>
            <a:off x="476655" y="0"/>
            <a:ext cx="242436" cy="6858000"/>
          </a:xfrm>
          <a:prstGeom prst="rect">
            <a:avLst/>
          </a:prstGeom>
          <a:gradFill flip="none" rotWithShape="1">
            <a:gsLst>
              <a:gs pos="22000">
                <a:srgbClr val="9DCAAC"/>
              </a:gs>
              <a:gs pos="78000">
                <a:srgbClr val="61AAB7"/>
              </a:gs>
              <a:gs pos="100000">
                <a:srgbClr val="60A9B6"/>
              </a:gs>
              <a:gs pos="42000">
                <a:srgbClr val="8ABBAF"/>
              </a:gs>
              <a:gs pos="0">
                <a:srgbClr val="AAD5AB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6" name="게임실행영상">
            <a:hlinkClick r:id="" action="ppaction://media"/>
            <a:extLst>
              <a:ext uri="{FF2B5EF4-FFF2-40B4-BE49-F238E27FC236}">
                <a16:creationId xmlns:a16="http://schemas.microsoft.com/office/drawing/2014/main" id="{E183E8A4-0D17-4380-B4C4-0E6B9905E51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301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52731" y="1324410"/>
            <a:ext cx="6835806" cy="516846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EEE66029-5C5A-440E-8242-FE95423E51EC}"/>
              </a:ext>
            </a:extLst>
          </p:cNvPr>
          <p:cNvSpPr txBox="1"/>
          <p:nvPr/>
        </p:nvSpPr>
        <p:spPr>
          <a:xfrm>
            <a:off x="838200" y="2338981"/>
            <a:ext cx="3858749" cy="3139321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가시와 충돌하게 되면 캐릭터가 제거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적과 충돌하게 되면 캐릭터가 제거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적을 위에서 밟게 되면 적이 제거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가시는 옆에서 공격하여 제거 가능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적을 공격하면 적이 제거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  <a:p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목표 지점에 도달하게 되면 </a:t>
            </a:r>
            <a:r>
              <a:rPr lang="en-US" altLang="ko-KR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2</a:t>
            </a:r>
            <a:r>
              <a:rPr lang="ko-KR" alt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층으로 이동</a:t>
            </a:r>
            <a:endParaRPr lang="en-US" altLang="ko-KR" dirty="0">
              <a:solidFill>
                <a:schemeClr val="tx1">
                  <a:lumMod val="85000"/>
                  <a:lumOff val="15000"/>
                </a:schemeClr>
              </a:solidFill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89578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그룹 13">
            <a:extLst>
              <a:ext uri="{FF2B5EF4-FFF2-40B4-BE49-F238E27FC236}">
                <a16:creationId xmlns:a16="http://schemas.microsoft.com/office/drawing/2014/main" id="{F037430C-86E0-4DDD-9E20-9AD49FC3A722}"/>
              </a:ext>
            </a:extLst>
          </p:cNvPr>
          <p:cNvGrpSpPr/>
          <p:nvPr/>
        </p:nvGrpSpPr>
        <p:grpSpPr>
          <a:xfrm>
            <a:off x="-1087" y="0"/>
            <a:ext cx="12194174" cy="6858000"/>
            <a:chOff x="0" y="0"/>
            <a:chExt cx="12194174" cy="6858000"/>
          </a:xfrm>
        </p:grpSpPr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8C4B4218-DF14-44CE-A470-CA6AC2C21462}"/>
                </a:ext>
              </a:extLst>
            </p:cNvPr>
            <p:cNvSpPr/>
            <p:nvPr/>
          </p:nvSpPr>
          <p:spPr>
            <a:xfrm>
              <a:off x="4348" y="0"/>
              <a:ext cx="12189826" cy="6858000"/>
            </a:xfrm>
            <a:prstGeom prst="rect">
              <a:avLst/>
            </a:prstGeom>
            <a:gradFill flip="none" rotWithShape="1">
              <a:gsLst>
                <a:gs pos="22000">
                  <a:srgbClr val="9DCAAC"/>
                </a:gs>
                <a:gs pos="78000">
                  <a:srgbClr val="61AAB7"/>
                </a:gs>
                <a:gs pos="100000">
                  <a:srgbClr val="60A9B6"/>
                </a:gs>
                <a:gs pos="42000">
                  <a:srgbClr val="8ABBAF"/>
                </a:gs>
                <a:gs pos="0">
                  <a:srgbClr val="AAD5AB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9A1F8F41-BE53-4102-9B81-D0A53563E2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68841"/>
            <a:stretch/>
          </p:blipFill>
          <p:spPr>
            <a:xfrm>
              <a:off x="8336549" y="0"/>
              <a:ext cx="3857625" cy="2136913"/>
            </a:xfrm>
            <a:prstGeom prst="rect">
              <a:avLst/>
            </a:prstGeom>
            <a:effectLst>
              <a:softEdge rad="12700"/>
            </a:effectLst>
          </p:spPr>
        </p:pic>
        <p:pic>
          <p:nvPicPr>
            <p:cNvPr id="9" name="그림 8">
              <a:extLst>
                <a:ext uri="{FF2B5EF4-FFF2-40B4-BE49-F238E27FC236}">
                  <a16:creationId xmlns:a16="http://schemas.microsoft.com/office/drawing/2014/main" id="{DA5E6F75-C1C3-4ABD-9DB1-7DB4EB065AD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7775" t="76667"/>
            <a:stretch/>
          </p:blipFill>
          <p:spPr>
            <a:xfrm>
              <a:off x="10565296" y="5257800"/>
              <a:ext cx="1628878" cy="1600200"/>
            </a:xfrm>
            <a:prstGeom prst="rect">
              <a:avLst/>
            </a:prstGeom>
            <a:gradFill>
              <a:gsLst>
                <a:gs pos="22000">
                  <a:srgbClr val="A5D2AC"/>
                </a:gs>
                <a:gs pos="78000">
                  <a:srgbClr val="61AAB7"/>
                </a:gs>
                <a:gs pos="100000">
                  <a:srgbClr val="60A9B6"/>
                </a:gs>
                <a:gs pos="42000">
                  <a:srgbClr val="8ABBAF"/>
                </a:gs>
                <a:gs pos="0">
                  <a:srgbClr val="A9D5AC"/>
                </a:gs>
              </a:gsLst>
              <a:lin ang="16200000" scaled="1"/>
            </a:gradFill>
            <a:effectLst>
              <a:softEdge rad="254000"/>
            </a:effectLst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63418CD4-82F3-4CC5-83BD-2328DC3947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8009" r="60607"/>
            <a:stretch/>
          </p:blipFill>
          <p:spPr>
            <a:xfrm>
              <a:off x="0" y="5349875"/>
              <a:ext cx="1519652" cy="1508125"/>
            </a:xfrm>
            <a:prstGeom prst="rect">
              <a:avLst/>
            </a:prstGeom>
            <a:effectLst>
              <a:softEdge rad="127000"/>
            </a:effectLst>
          </p:spPr>
        </p:pic>
      </p:grp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8268D2D7-B1E1-4762-BD61-BF0DB13FEEFD}"/>
              </a:ext>
            </a:extLst>
          </p:cNvPr>
          <p:cNvSpPr/>
          <p:nvPr/>
        </p:nvSpPr>
        <p:spPr>
          <a:xfrm>
            <a:off x="3679638" y="0"/>
            <a:ext cx="4832724" cy="6858000"/>
          </a:xfrm>
          <a:prstGeom prst="rect">
            <a:avLst/>
          </a:pr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85EF4A3-3C44-4750-BE60-2BFF97EDD5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68394" y="3068561"/>
            <a:ext cx="4455213" cy="720879"/>
          </a:xfrm>
        </p:spPr>
        <p:txBody>
          <a:bodyPr anchor="ctr">
            <a:normAutofit/>
          </a:bodyPr>
          <a:lstStyle/>
          <a:p>
            <a:r>
              <a:rPr lang="ko-KR" altLang="en-US" sz="3200" dirty="0">
                <a:solidFill>
                  <a:schemeClr val="accent3">
                    <a:lumMod val="20000"/>
                    <a:lumOff val="80000"/>
                  </a:schemeClr>
                </a:solidFill>
                <a:latin typeface="나눔고딕" panose="020D0604000000000000" pitchFamily="50" charset="-127"/>
                <a:ea typeface="나눔고딕" panose="020D0604000000000000" pitchFamily="50" charset="-127"/>
                <a:cs typeface="함초롬돋움" panose="02030504000101010101" pitchFamily="18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067967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1270</TotalTime>
  <Words>434</Words>
  <Application>Microsoft Office PowerPoint</Application>
  <PresentationFormat>와이드스크린</PresentationFormat>
  <Paragraphs>89</Paragraphs>
  <Slides>8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6" baseType="lpstr">
      <vt:lpstr>a발레리나</vt:lpstr>
      <vt:lpstr>나눔고딕</vt:lpstr>
      <vt:lpstr>나눔고딕 ExtraBold</vt:lpstr>
      <vt:lpstr>나눔바른고딕</vt:lpstr>
      <vt:lpstr>맑은 고딕</vt:lpstr>
      <vt:lpstr>함초롬돋움</vt:lpstr>
      <vt:lpstr>Arial</vt:lpstr>
      <vt:lpstr>Office 테마</vt:lpstr>
      <vt:lpstr>2D 게임 프로그래밍</vt:lpstr>
      <vt:lpstr>INDEX</vt:lpstr>
      <vt:lpstr>게임 컨셉</vt:lpstr>
      <vt:lpstr>개발 범위</vt:lpstr>
      <vt:lpstr>개발 계획 대비 현재 진행 상황</vt:lpstr>
      <vt:lpstr>Gitbub commits</vt:lpstr>
      <vt:lpstr>게임 실행 영상</vt:lpstr>
      <vt:lpstr>감사합니다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ㅑ</dc:title>
  <dc:creator>이혜리</dc:creator>
  <cp:lastModifiedBy>이혜리</cp:lastModifiedBy>
  <cp:revision>99</cp:revision>
  <dcterms:created xsi:type="dcterms:W3CDTF">2017-10-15T02:54:03Z</dcterms:created>
  <dcterms:modified xsi:type="dcterms:W3CDTF">2017-11-21T12:17:34Z</dcterms:modified>
</cp:coreProperties>
</file>

<file path=docProps/thumbnail.jpeg>
</file>